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6" r:id="rId2"/>
    <p:sldId id="406" r:id="rId3"/>
    <p:sldId id="309" r:id="rId4"/>
    <p:sldId id="409" r:id="rId5"/>
    <p:sldId id="407" r:id="rId6"/>
    <p:sldId id="408" r:id="rId7"/>
    <p:sldId id="410" r:id="rId8"/>
    <p:sldId id="411" r:id="rId9"/>
    <p:sldId id="412" r:id="rId10"/>
    <p:sldId id="413" r:id="rId11"/>
    <p:sldId id="414" r:id="rId12"/>
    <p:sldId id="415" r:id="rId13"/>
    <p:sldId id="416" r:id="rId14"/>
    <p:sldId id="417" r:id="rId15"/>
    <p:sldId id="419" r:id="rId16"/>
  </p:sldIdLst>
  <p:sldSz cx="9144000" cy="5143500" type="screen16x9"/>
  <p:notesSz cx="6807200" cy="9939338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FF"/>
    <a:srgbClr val="CC3399"/>
    <a:srgbClr val="C8E99B"/>
    <a:srgbClr val="CCFF66"/>
    <a:srgbClr val="FFFFCC"/>
    <a:srgbClr val="951D77"/>
    <a:srgbClr val="9F1B79"/>
    <a:srgbClr val="991C78"/>
    <a:srgbClr val="BEA064"/>
    <a:srgbClr val="B0A3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5BE263C-DBD7-4A20-BB59-AAB30ACAA65A}" styleName="中度样式 3 - 强调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D083AE6-46FA-4A59-8FB0-9F97EB10719F}" styleName="浅色样式 3 - 强调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DA37D80-6434-44D0-A028-1B22A696006F}" styleName="浅色样式 3 - 强调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BC89EF96-8CEA-46FF-86C4-4CE0E7609802}" styleName="浅色样式 3 - 强调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浅色样式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中度样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4559" autoAdjust="0"/>
    <p:restoredTop sz="86372" autoAdjust="0"/>
  </p:normalViewPr>
  <p:slideViewPr>
    <p:cSldViewPr snapToObjects="1">
      <p:cViewPr>
        <p:scale>
          <a:sx n="80" d="100"/>
          <a:sy n="80" d="100"/>
        </p:scale>
        <p:origin x="-852" y="-330"/>
      </p:cViewPr>
      <p:guideLst>
        <p:guide orient="horz" pos="2160"/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9575" cy="496888"/>
          </a:xfrm>
          <a:prstGeom prst="rect">
            <a:avLst/>
          </a:prstGeom>
        </p:spPr>
        <p:txBody>
          <a:bodyPr vert="horz" lIns="91434" tIns="45717" rIns="91434" bIns="45717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56039" y="0"/>
            <a:ext cx="2949575" cy="496888"/>
          </a:xfrm>
          <a:prstGeom prst="rect">
            <a:avLst/>
          </a:prstGeom>
        </p:spPr>
        <p:txBody>
          <a:bodyPr vert="horz" lIns="91434" tIns="45717" rIns="91434" bIns="45717" rtlCol="0"/>
          <a:lstStyle>
            <a:lvl1pPr algn="r">
              <a:defRPr sz="1200"/>
            </a:lvl1pPr>
          </a:lstStyle>
          <a:p>
            <a:fld id="{0C226482-8867-4592-83ED-81D56D1895E6}" type="datetimeFigureOut">
              <a:rPr lang="zh-CN" altLang="en-US" smtClean="0"/>
              <a:t>2020/3/25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1" y="9440863"/>
            <a:ext cx="2949575" cy="496887"/>
          </a:xfrm>
          <a:prstGeom prst="rect">
            <a:avLst/>
          </a:prstGeom>
        </p:spPr>
        <p:txBody>
          <a:bodyPr vert="horz" lIns="91434" tIns="45717" rIns="91434" bIns="45717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56039" y="9440863"/>
            <a:ext cx="2949575" cy="496887"/>
          </a:xfrm>
          <a:prstGeom prst="rect">
            <a:avLst/>
          </a:prstGeom>
        </p:spPr>
        <p:txBody>
          <a:bodyPr vert="horz" lIns="91434" tIns="45717" rIns="91434" bIns="45717" rtlCol="0" anchor="b"/>
          <a:lstStyle>
            <a:lvl1pPr algn="r">
              <a:defRPr sz="1200"/>
            </a:lvl1pPr>
          </a:lstStyle>
          <a:p>
            <a:fld id="{2196FB9F-2B10-40B4-BF31-1B9D90684F0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06117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49787" cy="49696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4" tIns="45717" rIns="91434" bIns="45717" numCol="1" anchor="t" anchorCtr="0" compatLnSpc="1">
            <a:prstTxWarp prst="textNoShape">
              <a:avLst/>
            </a:prstTxWarp>
          </a:bodyPr>
          <a:lstStyle>
            <a:lvl1pPr eaLnBrk="0" hangingPunct="0">
              <a:buFont typeface="Arial" pitchFamily="34" charset="0"/>
              <a:buNone/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5839" y="1"/>
            <a:ext cx="2949787" cy="49696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4" tIns="45717" rIns="91434" bIns="45717" numCol="1" anchor="t" anchorCtr="0" compatLnSpc="1">
            <a:prstTxWarp prst="textNoShape">
              <a:avLst/>
            </a:prstTxWarp>
          </a:bodyPr>
          <a:lstStyle>
            <a:lvl1pPr algn="r" eaLnBrk="0" hangingPunct="0">
              <a:buFont typeface="Arial" pitchFamily="34" charset="0"/>
              <a:buNone/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F2A955D7-92DD-4C43-92AF-B4CAFBA305D0}" type="datetimeFigureOut">
              <a:rPr lang="zh-CN" altLang="en-US"/>
              <a:pPr>
                <a:defRPr/>
              </a:pPr>
              <a:t>2020/3/25</a:t>
            </a:fld>
            <a:endParaRPr lang="en-US"/>
          </a:p>
        </p:txBody>
      </p:sp>
      <p:sp>
        <p:nvSpPr>
          <p:cNvPr id="38916" name="Rectangle 4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92075" y="746125"/>
            <a:ext cx="6623050" cy="3725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0720" y="4721186"/>
            <a:ext cx="5445760" cy="447270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4" tIns="45717" rIns="91434" bIns="4571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40647"/>
            <a:ext cx="2949787" cy="49696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4" tIns="45717" rIns="91434" bIns="45717" numCol="1" anchor="b" anchorCtr="0" compatLnSpc="1">
            <a:prstTxWarp prst="textNoShape">
              <a:avLst/>
            </a:prstTxWarp>
          </a:bodyPr>
          <a:lstStyle>
            <a:lvl1pPr eaLnBrk="0" hangingPunct="0">
              <a:buFont typeface="Arial" pitchFamily="34" charset="0"/>
              <a:buNone/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5839" y="9440647"/>
            <a:ext cx="2949787" cy="49696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4" tIns="45717" rIns="91434" bIns="45717" numCol="1" anchor="b" anchorCtr="0" compatLnSpc="1">
            <a:prstTxWarp prst="textNoShape">
              <a:avLst/>
            </a:prstTxWarp>
          </a:bodyPr>
          <a:lstStyle>
            <a:lvl1pPr algn="r">
              <a:buFont typeface="Arial" charset="0"/>
              <a:buNone/>
              <a:defRPr sz="1200">
                <a:latin typeface="Arial" charset="0"/>
              </a:defRPr>
            </a:lvl1pPr>
          </a:lstStyle>
          <a:p>
            <a:pPr>
              <a:defRPr/>
            </a:pPr>
            <a:fld id="{497CDB7C-2C88-4775-A9F7-2176320B85D5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81766695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97CDB7C-2C88-4775-A9F7-2176320B85D5}" type="slidenum">
              <a:rPr lang="zh-CN" altLang="en-US" smtClean="0"/>
              <a:pPr>
                <a:defRPr/>
              </a:pPr>
              <a:t>14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5590751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E56760-BA62-4308-89EF-F2DF630C7091}" type="datetime1">
              <a:rPr lang="zh-CN" altLang="en-US"/>
              <a:pPr>
                <a:defRPr/>
              </a:pPr>
              <a:t>2020/3/25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391710-A183-493C-87EC-1ABA843C13CF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0789157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3AB93B-E341-447A-9CBB-B2902478B473}" type="datetime1">
              <a:rPr lang="zh-CN" altLang="en-US"/>
              <a:pPr>
                <a:defRPr/>
              </a:pPr>
              <a:t>2020/3/25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BFEDAE-008A-4E17-AC8E-20141BD2A12B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5271563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A3E3B8-F65B-461A-8C21-9D6160F8BE04}" type="datetime1">
              <a:rPr lang="zh-CN" altLang="en-US"/>
              <a:pPr>
                <a:defRPr/>
              </a:pPr>
              <a:t>2020/3/25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423017-E5AC-48A8-BA2D-85D5DCA723A6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165585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24913752"/>
      </p:ext>
    </p:extLst>
  </p:cSld>
  <p:clrMapOvr>
    <a:masterClrMapping/>
  </p:clrMapOvr>
  <p:transition spd="med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A907FA-AB9D-4279-887D-914BE5AE5319}" type="datetime1">
              <a:rPr lang="zh-CN" altLang="en-US"/>
              <a:pPr>
                <a:defRPr/>
              </a:pPr>
              <a:t>2020/3/25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44CD66-72A0-4998-9512-9B01B70AF494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739986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BC8DD2-409B-4465-96C2-7B08A87A8EE2}" type="datetime1">
              <a:rPr lang="zh-CN" altLang="en-US"/>
              <a:pPr>
                <a:defRPr/>
              </a:pPr>
              <a:t>2020/3/25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EC14CA-7727-4237-8D78-673677E919B2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3386034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E522EB-B33B-4067-9F26-ABE58D19C01E}" type="datetime1">
              <a:rPr lang="zh-CN" altLang="en-US"/>
              <a:pPr>
                <a:defRPr/>
              </a:pPr>
              <a:t>2020/3/25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6E3DF5-C651-4316-9ECD-5674C59EF6D8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884516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5B9F8B-B134-44E3-A22E-FBDCA64582BC}" type="datetime1">
              <a:rPr lang="zh-CN" altLang="en-US"/>
              <a:pPr>
                <a:defRPr/>
              </a:pPr>
              <a:t>2020/3/25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5558A0-FDAE-4002-BBCC-BC7F63A74D0B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768333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A217B2-6822-4F6B-AF7C-B3BB9736100C}" type="datetime1">
              <a:rPr lang="zh-CN" altLang="en-US"/>
              <a:pPr>
                <a:defRPr/>
              </a:pPr>
              <a:t>2020/3/25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A59EF4-D509-4C01-A810-C04CDBF1DEA8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1708395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1437D8-9A27-4343-9737-D4C2B2D0538E}" type="datetime1">
              <a:rPr lang="zh-CN" altLang="en-US"/>
              <a:pPr>
                <a:defRPr/>
              </a:pPr>
              <a:t>2020/3/25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6BDDE9-1D32-4036-93BE-1570C363AC8F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83239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98D020-5526-437C-B0E7-1ADCD6A02A64}" type="datetime1">
              <a:rPr lang="zh-CN" altLang="en-US"/>
              <a:pPr>
                <a:defRPr/>
              </a:pPr>
              <a:t>2020/3/25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20DAA5-44D5-4542-812B-0D78604E4C84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669003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09295A-A105-4E17-A980-45FB4B348E53}" type="datetime1">
              <a:rPr lang="zh-CN" altLang="en-US"/>
              <a:pPr>
                <a:defRPr/>
              </a:pPr>
              <a:t>2020/3/25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4964FD-CC86-4E3A-8F4B-9931C7DD26FF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961124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单击此处编辑母版文本样式</a:t>
            </a:r>
          </a:p>
          <a:p>
            <a:pPr lvl="1"/>
            <a:r>
              <a:rPr lang="zh-CN" altLang="zh-CN" smtClean="0"/>
              <a:t>第二级</a:t>
            </a:r>
          </a:p>
          <a:p>
            <a:pPr lvl="2"/>
            <a:r>
              <a:rPr lang="zh-CN" altLang="zh-CN" smtClean="0"/>
              <a:t>第三级</a:t>
            </a:r>
          </a:p>
          <a:p>
            <a:pPr lvl="3"/>
            <a:r>
              <a:rPr lang="zh-CN" altLang="zh-CN" smtClean="0"/>
              <a:t>第四级</a:t>
            </a:r>
          </a:p>
          <a:p>
            <a:pPr lvl="4"/>
            <a:r>
              <a:rPr lang="zh-CN" altLang="zh-CN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3919"/>
            <a:ext cx="2133600" cy="357188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buFont typeface="Arial" pitchFamily="34" charset="0"/>
              <a:buNone/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fld id="{785DED31-45D0-40DC-97AA-5C48E052F312}" type="datetime1">
              <a:rPr lang="zh-CN" altLang="en-US"/>
              <a:pPr>
                <a:defRPr/>
              </a:pPr>
              <a:t>2020/3/25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3919"/>
            <a:ext cx="2895600" cy="357188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buFont typeface="Arial" pitchFamily="34" charset="0"/>
              <a:buNone/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3919"/>
            <a:ext cx="2133600" cy="357188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charset="0"/>
              <a:buNone/>
              <a:defRPr sz="1400">
                <a:latin typeface="Arial" charset="0"/>
              </a:defRPr>
            </a:lvl1pPr>
          </a:lstStyle>
          <a:p>
            <a:pPr>
              <a:defRPr/>
            </a:pPr>
            <a:fld id="{1C3558CA-DC90-4B20-89D5-654F75C87F84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pic>
        <p:nvPicPr>
          <p:cNvPr id="1031" name="Picture 2" descr="PPT定2_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499" r:id="rId1"/>
    <p:sldLayoutId id="2147484500" r:id="rId2"/>
    <p:sldLayoutId id="2147484501" r:id="rId3"/>
    <p:sldLayoutId id="2147484502" r:id="rId4"/>
    <p:sldLayoutId id="2147484503" r:id="rId5"/>
    <p:sldLayoutId id="2147484504" r:id="rId6"/>
    <p:sldLayoutId id="2147484505" r:id="rId7"/>
    <p:sldLayoutId id="2147484506" r:id="rId8"/>
    <p:sldLayoutId id="2147484507" r:id="rId9"/>
    <p:sldLayoutId id="2147484508" r:id="rId10"/>
    <p:sldLayoutId id="2147484509" r:id="rId11"/>
    <p:sldLayoutId id="2147484510" r:id="rId12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PPT定1_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TextBox 1"/>
          <p:cNvSpPr txBox="1">
            <a:spLocks noChangeArrowheads="1"/>
          </p:cNvSpPr>
          <p:nvPr/>
        </p:nvSpPr>
        <p:spPr bwMode="auto">
          <a:xfrm>
            <a:off x="719361" y="1203598"/>
            <a:ext cx="7525047" cy="2123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6600" b="1" dirty="0">
                <a:solidFill>
                  <a:schemeClr val="bg1"/>
                </a:solidFill>
                <a:latin typeface="明兰" panose="02010600030101010101" pitchFamily="2" charset="-122"/>
                <a:ea typeface="明兰" panose="02010600030101010101" pitchFamily="2" charset="-122"/>
              </a:rPr>
              <a:t>三</a:t>
            </a:r>
            <a:r>
              <a:rPr lang="zh-CN" altLang="en-US" sz="6600" b="1" dirty="0" smtClean="0">
                <a:solidFill>
                  <a:schemeClr val="bg1"/>
                </a:solidFill>
                <a:latin typeface="明兰" panose="02010600030101010101" pitchFamily="2" charset="-122"/>
                <a:ea typeface="明兰" panose="02010600030101010101" pitchFamily="2" charset="-122"/>
              </a:rPr>
              <a:t>板新风</a:t>
            </a:r>
            <a:endParaRPr lang="en-US" altLang="zh-CN" sz="6600" b="1" dirty="0" smtClean="0">
              <a:solidFill>
                <a:schemeClr val="bg1"/>
              </a:solidFill>
              <a:latin typeface="明兰" panose="02010600030101010101" pitchFamily="2" charset="-122"/>
              <a:ea typeface="明兰" panose="02010600030101010101" pitchFamily="2" charset="-122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6600" b="1" dirty="0">
                <a:solidFill>
                  <a:schemeClr val="bg1"/>
                </a:solidFill>
                <a:latin typeface="明兰" panose="02010600030101010101" pitchFamily="2" charset="-122"/>
                <a:ea typeface="明兰" panose="02010600030101010101" pitchFamily="2" charset="-122"/>
              </a:rPr>
              <a:t>携</a:t>
            </a:r>
            <a:r>
              <a:rPr lang="zh-CN" altLang="en-US" sz="6600" b="1" dirty="0" smtClean="0">
                <a:solidFill>
                  <a:schemeClr val="bg1"/>
                </a:solidFill>
                <a:latin typeface="明兰" panose="02010600030101010101" pitchFamily="2" charset="-122"/>
                <a:ea typeface="明兰" panose="02010600030101010101" pitchFamily="2" charset="-122"/>
              </a:rPr>
              <a:t>手向前</a:t>
            </a:r>
            <a:endParaRPr lang="en-US" altLang="zh-CN" sz="6600" b="1" dirty="0" smtClean="0">
              <a:solidFill>
                <a:schemeClr val="bg1"/>
              </a:solidFill>
              <a:latin typeface="明兰" panose="02010600030101010101" pitchFamily="2" charset="-122"/>
              <a:ea typeface="明兰" panose="02010600030101010101" pitchFamily="2" charset="-122"/>
            </a:endParaRPr>
          </a:p>
        </p:txBody>
      </p:sp>
      <p:sp>
        <p:nvSpPr>
          <p:cNvPr id="3076" name="TextBox 1"/>
          <p:cNvSpPr txBox="1">
            <a:spLocks noChangeArrowheads="1"/>
          </p:cNvSpPr>
          <p:nvPr/>
        </p:nvSpPr>
        <p:spPr bwMode="auto">
          <a:xfrm>
            <a:off x="4572000" y="3925092"/>
            <a:ext cx="38163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CN" sz="1400" dirty="0" smtClean="0">
                <a:solidFill>
                  <a:schemeClr val="bg1"/>
                </a:solidFill>
                <a:latin typeface="明兰" panose="02010600030101010101" pitchFamily="2" charset="-122"/>
                <a:ea typeface="明兰" panose="02010600030101010101" pitchFamily="2" charset="-122"/>
              </a:rPr>
              <a:t>2020</a:t>
            </a:r>
            <a:r>
              <a:rPr lang="zh-CN" altLang="en-US" sz="1400" dirty="0" smtClean="0">
                <a:solidFill>
                  <a:schemeClr val="bg1"/>
                </a:solidFill>
                <a:latin typeface="明兰" panose="02010600030101010101" pitchFamily="2" charset="-122"/>
                <a:ea typeface="明兰" panose="02010600030101010101" pitchFamily="2" charset="-122"/>
              </a:rPr>
              <a:t>年</a:t>
            </a:r>
            <a:r>
              <a:rPr lang="en-US" altLang="zh-CN" sz="1400" dirty="0" smtClean="0">
                <a:solidFill>
                  <a:schemeClr val="bg1"/>
                </a:solidFill>
                <a:latin typeface="明兰" panose="02010600030101010101" pitchFamily="2" charset="-122"/>
                <a:ea typeface="明兰" panose="02010600030101010101" pitchFamily="2" charset="-122"/>
              </a:rPr>
              <a:t>3</a:t>
            </a:r>
            <a:r>
              <a:rPr lang="zh-CN" altLang="en-US" sz="1400" dirty="0" smtClean="0">
                <a:solidFill>
                  <a:schemeClr val="bg1"/>
                </a:solidFill>
                <a:latin typeface="明兰" panose="02010600030101010101" pitchFamily="2" charset="-122"/>
                <a:ea typeface="明兰" panose="02010600030101010101" pitchFamily="2" charset="-122"/>
              </a:rPr>
              <a:t>月</a:t>
            </a:r>
            <a:endParaRPr lang="zh-CN" altLang="en-US" sz="1400" dirty="0">
              <a:solidFill>
                <a:schemeClr val="bg1"/>
              </a:solidFill>
              <a:latin typeface="明兰" panose="02010600030101010101" pitchFamily="2" charset="-122"/>
              <a:ea typeface="明兰" panose="02010600030101010101" pitchFamily="2" charset="-122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3419872" y="51470"/>
            <a:ext cx="2088232" cy="100811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6060" y="4155926"/>
            <a:ext cx="1135855" cy="74289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4373761" y="332725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/>
            <a:r>
              <a:rPr lang="zh-CN" altLang="en-US" b="1" dirty="0">
                <a:solidFill>
                  <a:schemeClr val="bg1"/>
                </a:solidFill>
                <a:latin typeface="明兰" panose="02010600030101010101" pitchFamily="2" charset="-122"/>
                <a:ea typeface="明兰" panose="02010600030101010101" pitchFamily="2" charset="-122"/>
              </a:rPr>
              <a:t>大成创新资本管理有限公司</a:t>
            </a:r>
            <a:endParaRPr lang="en-US" altLang="zh-CN" b="1" dirty="0">
              <a:solidFill>
                <a:schemeClr val="bg1"/>
              </a:solidFill>
              <a:latin typeface="明兰" panose="02010600030101010101" pitchFamily="2" charset="-122"/>
              <a:ea typeface="明兰" panose="02010600030101010101" pitchFamily="2" charset="-122"/>
            </a:endParaRPr>
          </a:p>
          <a:p>
            <a:pPr algn="ctr" eaLnBrk="1" hangingPunct="1"/>
            <a:r>
              <a:rPr lang="zh-CN" altLang="en-US" b="1" dirty="0">
                <a:solidFill>
                  <a:schemeClr val="bg1"/>
                </a:solidFill>
                <a:latin typeface="明兰" panose="02010600030101010101" pitchFamily="2" charset="-122"/>
                <a:ea typeface="明兰" panose="02010600030101010101" pitchFamily="2" charset="-122"/>
              </a:rPr>
              <a:t>投资者适当性教育</a:t>
            </a:r>
            <a:endParaRPr lang="en-US" altLang="zh-CN" b="1" dirty="0">
              <a:solidFill>
                <a:schemeClr val="bg1"/>
              </a:solidFill>
              <a:latin typeface="明兰" panose="02010600030101010101" pitchFamily="2" charset="-122"/>
              <a:ea typeface="明兰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E:\新三板投资者教育\新三板投资者教育\1\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95486"/>
            <a:ext cx="6286922" cy="4397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97772"/>
      </p:ext>
    </p:extLst>
  </p:cSld>
  <p:clrMapOvr>
    <a:masterClrMapping/>
  </p:clrMapOvr>
  <p:transition spd="med"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E:\新三板投资者教育\新三板投资者教育\1\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03143"/>
            <a:ext cx="6192688" cy="4336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1133010"/>
      </p:ext>
    </p:extLst>
  </p:cSld>
  <p:clrMapOvr>
    <a:masterClrMapping/>
  </p:clrMapOvr>
  <p:transition spd="med"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E:\新三板投资者教育\新三板投资者教育\1\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81661"/>
            <a:ext cx="7123444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6738347"/>
      </p:ext>
    </p:extLst>
  </p:cSld>
  <p:clrMapOvr>
    <a:masterClrMapping/>
  </p:clrMapOvr>
  <p:transition spd="med"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E:\新三板投资者教育\新三板投资者教育\1\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95486"/>
            <a:ext cx="7532731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3231883"/>
      </p:ext>
    </p:extLst>
  </p:cSld>
  <p:clrMapOvr>
    <a:masterClrMapping/>
  </p:clrMapOvr>
  <p:transition spd="med">
    <p:wipe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E:\新三板投资者教育\新三板投资者教育\1\1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13508"/>
            <a:ext cx="6192688" cy="432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6271301"/>
      </p:ext>
    </p:extLst>
  </p:cSld>
  <p:clrMapOvr>
    <a:masterClrMapping/>
  </p:clrMapOvr>
  <p:transition spd="med">
    <p:wipe dir="r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PT定1_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矩形 2"/>
          <p:cNvSpPr/>
          <p:nvPr/>
        </p:nvSpPr>
        <p:spPr>
          <a:xfrm>
            <a:off x="1043608" y="1632497"/>
            <a:ext cx="705678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latin typeface="华文行楷" pitchFamily="2" charset="-122"/>
                <a:ea typeface="华文行楷" pitchFamily="2" charset="-122"/>
              </a:rPr>
              <a:t>风险提示：本材</a:t>
            </a:r>
            <a:r>
              <a:rPr lang="zh-CN" altLang="en-US" sz="2800" dirty="0" smtClean="0">
                <a:solidFill>
                  <a:schemeClr val="bg1"/>
                </a:solidFill>
                <a:latin typeface="华文行楷" pitchFamily="2" charset="-122"/>
                <a:ea typeface="华文行楷" pitchFamily="2" charset="-122"/>
              </a:rPr>
              <a:t>料</a:t>
            </a:r>
            <a:r>
              <a:rPr lang="zh-CN" altLang="en-US" sz="2800" dirty="0">
                <a:solidFill>
                  <a:schemeClr val="bg1"/>
                </a:solidFill>
                <a:latin typeface="华文行楷" pitchFamily="2" charset="-122"/>
                <a:ea typeface="华文行楷" pitchFamily="2" charset="-122"/>
              </a:rPr>
              <a:t>来源</a:t>
            </a:r>
            <a:r>
              <a:rPr lang="zh-CN" altLang="en-US" sz="2800" dirty="0" smtClean="0">
                <a:solidFill>
                  <a:schemeClr val="bg1"/>
                </a:solidFill>
                <a:latin typeface="华文行楷" pitchFamily="2" charset="-122"/>
                <a:ea typeface="华文行楷" pitchFamily="2" charset="-122"/>
              </a:rPr>
              <a:t>于深圳投资者服务，并非</a:t>
            </a:r>
            <a:r>
              <a:rPr lang="zh-CN" altLang="en-US" sz="2800" dirty="0">
                <a:solidFill>
                  <a:schemeClr val="bg1"/>
                </a:solidFill>
                <a:latin typeface="华文行楷" pitchFamily="2" charset="-122"/>
                <a:ea typeface="华文行楷" pitchFamily="2" charset="-122"/>
              </a:rPr>
              <a:t>基金宣传推介材料，材料中的内容和意见仅供参考，不构成任何投资建议，我公司不就材料中的内容对最终操作建议做出任何担保。</a:t>
            </a:r>
          </a:p>
        </p:txBody>
      </p:sp>
      <p:sp>
        <p:nvSpPr>
          <p:cNvPr id="5" name="矩形 4"/>
          <p:cNvSpPr/>
          <p:nvPr/>
        </p:nvSpPr>
        <p:spPr bwMode="auto">
          <a:xfrm>
            <a:off x="3419872" y="0"/>
            <a:ext cx="2088232" cy="100811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6434" y="1272297"/>
            <a:ext cx="4495108" cy="2967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969767"/>
      </p:ext>
    </p:extLst>
  </p:cSld>
  <p:clrMapOvr>
    <a:masterClrMapping/>
  </p:clrMapOvr>
  <p:transition spd="med"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直角三角形 8"/>
          <p:cNvSpPr/>
          <p:nvPr/>
        </p:nvSpPr>
        <p:spPr>
          <a:xfrm flipH="1">
            <a:off x="729654" y="-13394"/>
            <a:ext cx="144462" cy="188119"/>
          </a:xfrm>
          <a:prstGeom prst="rtTriangl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3" name="文本框 14"/>
          <p:cNvSpPr txBox="1"/>
          <p:nvPr/>
        </p:nvSpPr>
        <p:spPr>
          <a:xfrm>
            <a:off x="1911400" y="915566"/>
            <a:ext cx="5684936" cy="58477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defTabSz="914309"/>
            <a:endParaRPr kumimoji="1" lang="zh-CN" altLang="en-US" sz="3200" b="1" kern="0" dirty="0">
              <a:solidFill>
                <a:srgbClr val="CC3399"/>
              </a:solidFill>
              <a:latin typeface="Century Gothic"/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520134" y="1854014"/>
            <a:ext cx="4164864" cy="244428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perspectiveRelaxed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defTabSz="914309"/>
            <a:r>
              <a:rPr kumimoji="1" lang="zh-CN" altLang="en-US" sz="5400" b="1" kern="0" dirty="0">
                <a:solidFill>
                  <a:srgbClr val="00B050"/>
                </a:solidFill>
                <a:latin typeface="Microsoft PhagsPa" pitchFamily="34" charset="0"/>
                <a:ea typeface="华文新魏" pitchFamily="2" charset="-122"/>
              </a:rPr>
              <a:t>疫情来势汹汹</a:t>
            </a:r>
            <a:r>
              <a:rPr kumimoji="1" lang="zh-CN" altLang="en-US" sz="5400" b="1" kern="0" dirty="0" smtClean="0">
                <a:solidFill>
                  <a:srgbClr val="00B050"/>
                </a:solidFill>
                <a:latin typeface="Microsoft PhagsPa" pitchFamily="34" charset="0"/>
                <a:ea typeface="华文新魏" pitchFamily="2" charset="-122"/>
              </a:rPr>
              <a:t>，</a:t>
            </a:r>
            <a:endParaRPr kumimoji="1" lang="en-US" altLang="zh-CN" sz="5400" b="1" kern="0" dirty="0" smtClean="0">
              <a:solidFill>
                <a:srgbClr val="00B050"/>
              </a:solidFill>
              <a:latin typeface="Microsoft PhagsPa" pitchFamily="34" charset="0"/>
              <a:ea typeface="华文新魏" pitchFamily="2" charset="-122"/>
            </a:endParaRPr>
          </a:p>
          <a:p>
            <a:pPr defTabSz="914309"/>
            <a:r>
              <a:rPr kumimoji="1" lang="zh-CN" altLang="en-US" sz="5400" b="1" kern="0" dirty="0" smtClean="0">
                <a:solidFill>
                  <a:srgbClr val="00B050"/>
                </a:solidFill>
                <a:latin typeface="Microsoft PhagsPa" pitchFamily="34" charset="0"/>
                <a:ea typeface="华文新魏" pitchFamily="2" charset="-122"/>
              </a:rPr>
              <a:t>要</a:t>
            </a:r>
            <a:r>
              <a:rPr kumimoji="1" lang="zh-CN" altLang="en-US" sz="5400" b="1" kern="0" dirty="0">
                <a:solidFill>
                  <a:srgbClr val="00B050"/>
                </a:solidFill>
                <a:latin typeface="Microsoft PhagsPa" pitchFamily="34" charset="0"/>
                <a:ea typeface="华文新魏" pitchFamily="2" charset="-122"/>
              </a:rPr>
              <a:t>严防疫情，</a:t>
            </a:r>
            <a:endParaRPr kumimoji="1" lang="en-US" altLang="zh-CN" sz="5400" b="1" kern="0" dirty="0">
              <a:solidFill>
                <a:srgbClr val="00B050"/>
              </a:solidFill>
              <a:latin typeface="Microsoft PhagsPa" pitchFamily="34" charset="0"/>
              <a:ea typeface="华文新魏" pitchFamily="2" charset="-122"/>
            </a:endParaRPr>
          </a:p>
          <a:p>
            <a:pPr defTabSz="914309"/>
            <a:r>
              <a:rPr kumimoji="1" lang="zh-CN" altLang="en-US" sz="5400" b="1" kern="0" dirty="0">
                <a:solidFill>
                  <a:srgbClr val="00B050"/>
                </a:solidFill>
                <a:latin typeface="Microsoft PhagsPa" pitchFamily="34" charset="0"/>
                <a:ea typeface="华文新魏" pitchFamily="2" charset="-122"/>
              </a:rPr>
              <a:t>也要加强学习</a:t>
            </a:r>
            <a:r>
              <a:rPr kumimoji="1" lang="zh-CN" altLang="en-US" sz="5400" b="1" kern="0" dirty="0" smtClean="0">
                <a:solidFill>
                  <a:srgbClr val="00B050"/>
                </a:solidFill>
                <a:latin typeface="Microsoft PhagsPa" pitchFamily="34" charset="0"/>
                <a:ea typeface="华文新魏" pitchFamily="2" charset="-122"/>
              </a:rPr>
              <a:t>，</a:t>
            </a:r>
            <a:endParaRPr kumimoji="1" lang="en-US" altLang="zh-CN" sz="5400" b="1" kern="0" dirty="0" smtClean="0">
              <a:solidFill>
                <a:srgbClr val="00B050"/>
              </a:solidFill>
              <a:latin typeface="Microsoft PhagsPa" pitchFamily="34" charset="0"/>
              <a:ea typeface="华文新魏" pitchFamily="2" charset="-122"/>
            </a:endParaRPr>
          </a:p>
          <a:p>
            <a:pPr defTabSz="914309"/>
            <a:r>
              <a:rPr kumimoji="1" lang="zh-CN" altLang="en-US" sz="5400" b="1" kern="0" dirty="0" smtClean="0">
                <a:solidFill>
                  <a:srgbClr val="00B050"/>
                </a:solidFill>
                <a:latin typeface="Microsoft PhagsPa" pitchFamily="34" charset="0"/>
                <a:ea typeface="华文新魏" pitchFamily="2" charset="-122"/>
              </a:rPr>
              <a:t>预</a:t>
            </a:r>
            <a:r>
              <a:rPr kumimoji="1" lang="zh-CN" altLang="en-US" sz="5400" b="1" kern="0" dirty="0">
                <a:solidFill>
                  <a:srgbClr val="00B050"/>
                </a:solidFill>
                <a:latin typeface="Microsoft PhagsPa" pitchFamily="34" charset="0"/>
                <a:ea typeface="华文新魏" pitchFamily="2" charset="-122"/>
              </a:rPr>
              <a:t>防投资风险哦</a:t>
            </a:r>
            <a:r>
              <a:rPr kumimoji="1" lang="en-US" altLang="zh-CN" sz="5400" b="1" kern="0" dirty="0">
                <a:solidFill>
                  <a:srgbClr val="00B050"/>
                </a:solidFill>
                <a:latin typeface="Microsoft PhagsPa" pitchFamily="34" charset="0"/>
                <a:ea typeface="华文新魏" pitchFamily="2" charset="-122"/>
              </a:rPr>
              <a:t>~</a:t>
            </a:r>
            <a:endParaRPr kumimoji="1" lang="zh-CN" altLang="en-US" sz="5400" b="1" kern="0" dirty="0">
              <a:solidFill>
                <a:srgbClr val="00B050"/>
              </a:solidFill>
              <a:latin typeface="Microsoft PhagsPa" pitchFamily="34" charset="0"/>
              <a:ea typeface="华文新魏" pitchFamily="2" charset="-122"/>
            </a:endParaRPr>
          </a:p>
        </p:txBody>
      </p:sp>
      <p:pic>
        <p:nvPicPr>
          <p:cNvPr id="25" name="Picture 10" descr="女0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268915"/>
            <a:ext cx="1111048" cy="22784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6060" y="3745986"/>
            <a:ext cx="1135855" cy="742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6362314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直角三角形 8"/>
          <p:cNvSpPr/>
          <p:nvPr/>
        </p:nvSpPr>
        <p:spPr>
          <a:xfrm flipH="1">
            <a:off x="729654" y="-13394"/>
            <a:ext cx="144462" cy="188119"/>
          </a:xfrm>
          <a:prstGeom prst="rtTriangl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3" name="文本框 14"/>
          <p:cNvSpPr txBox="1"/>
          <p:nvPr/>
        </p:nvSpPr>
        <p:spPr>
          <a:xfrm>
            <a:off x="1911400" y="915566"/>
            <a:ext cx="5684936" cy="58477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defTabSz="914309"/>
            <a:endParaRPr kumimoji="1" lang="zh-CN" altLang="en-US" sz="3200" b="1" kern="0" dirty="0">
              <a:solidFill>
                <a:srgbClr val="CC3399"/>
              </a:solidFill>
              <a:latin typeface="Century Gothic"/>
              <a:ea typeface="微软雅黑" panose="020B0503020204020204" pitchFamily="34" charset="-122"/>
            </a:endParaRPr>
          </a:p>
        </p:txBody>
      </p:sp>
      <p:sp>
        <p:nvSpPr>
          <p:cNvPr id="24" name="文本框 15"/>
          <p:cNvSpPr txBox="1"/>
          <p:nvPr/>
        </p:nvSpPr>
        <p:spPr>
          <a:xfrm>
            <a:off x="1917178" y="1851670"/>
            <a:ext cx="6186909" cy="58477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defTabSz="914309"/>
            <a:endParaRPr kumimoji="1" lang="zh-CN" altLang="en-US" sz="3200" b="1" kern="0" dirty="0">
              <a:solidFill>
                <a:schemeClr val="bg2"/>
              </a:solidFill>
              <a:latin typeface="Century Gothic"/>
              <a:ea typeface="微软雅黑" panose="020B0503020204020204" pitchFamily="34" charset="-122"/>
            </a:endParaRPr>
          </a:p>
        </p:txBody>
      </p:sp>
      <p:sp>
        <p:nvSpPr>
          <p:cNvPr id="26" name="文本框 21"/>
          <p:cNvSpPr txBox="1"/>
          <p:nvPr/>
        </p:nvSpPr>
        <p:spPr>
          <a:xfrm>
            <a:off x="1907704" y="2859782"/>
            <a:ext cx="6412408" cy="58477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defTabSz="914309"/>
            <a:endParaRPr kumimoji="1" lang="zh-CN" altLang="en-US" sz="3200" b="1" kern="0" dirty="0">
              <a:solidFill>
                <a:schemeClr val="bg2"/>
              </a:solidFill>
              <a:latin typeface="Century Gothic"/>
              <a:ea typeface="微软雅黑" panose="020B0503020204020204" pitchFamily="34" charset="-122"/>
            </a:endParaRPr>
          </a:p>
        </p:txBody>
      </p:sp>
      <p:pic>
        <p:nvPicPr>
          <p:cNvPr id="1026" name="Picture 2" descr="E:\新三板投资者教育\新三板投资者教育\1\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656" y="423099"/>
            <a:ext cx="5832351" cy="4101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新三板投资者教育\新三板投资者教育\1\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39502"/>
            <a:ext cx="5760640" cy="4116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2908219"/>
      </p:ext>
    </p:extLst>
  </p:cSld>
  <p:clrMapOvr>
    <a:masterClrMapping/>
  </p:clrMapOvr>
  <p:transition spd="med"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E:\新三板投资者教育\新三板投资者教育\1\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95486"/>
            <a:ext cx="6771753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0965561"/>
      </p:ext>
    </p:extLst>
  </p:cSld>
  <p:clrMapOvr>
    <a:masterClrMapping/>
  </p:clrMapOvr>
  <p:transition spd="med"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E:\新三板投资者教育\新三板投资者教育\1\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95485"/>
            <a:ext cx="6624736" cy="4416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4756604"/>
      </p:ext>
    </p:extLst>
  </p:cSld>
  <p:clrMapOvr>
    <a:masterClrMapping/>
  </p:clrMapOvr>
  <p:transition spd="med"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E:\新三板投资者教育\新三板投资者教育\1\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95486"/>
            <a:ext cx="6406356" cy="4363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3022087"/>
      </p:ext>
    </p:extLst>
  </p:cSld>
  <p:clrMapOvr>
    <a:masterClrMapping/>
  </p:clrMapOvr>
  <p:transition spd="med"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6842893"/>
              </p:ext>
            </p:extLst>
          </p:nvPr>
        </p:nvGraphicFramePr>
        <p:xfrm>
          <a:off x="539552" y="339502"/>
          <a:ext cx="7992888" cy="4070216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998222"/>
                <a:gridCol w="1998222"/>
                <a:gridCol w="1998222"/>
                <a:gridCol w="1998222"/>
              </a:tblGrid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/>
                        <a:t>三板分层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/>
                        <a:t>合伙企业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/>
                        <a:t>法人机构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/>
                        <a:t>个人投资者</a:t>
                      </a:r>
                      <a:endParaRPr lang="zh-CN" altLang="en-US" dirty="0"/>
                    </a:p>
                  </a:txBody>
                  <a:tcPr/>
                </a:tc>
              </a:tr>
              <a:tr h="1008112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/>
                        <a:t>基础层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/>
                        <a:t>实缴出资总额</a:t>
                      </a:r>
                      <a:r>
                        <a:rPr lang="zh-CN" altLang="en-US" dirty="0" smtClean="0">
                          <a:latin typeface="Calibri"/>
                        </a:rPr>
                        <a:t>≥</a:t>
                      </a:r>
                      <a:r>
                        <a:rPr lang="en-US" altLang="zh-CN" dirty="0" smtClean="0">
                          <a:latin typeface="Calibri"/>
                        </a:rPr>
                        <a:t>200</a:t>
                      </a:r>
                      <a:r>
                        <a:rPr lang="zh-CN" altLang="en-US" dirty="0" smtClean="0">
                          <a:latin typeface="Calibri"/>
                        </a:rPr>
                        <a:t>万元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/>
                        <a:t>实收资本</a:t>
                      </a:r>
                      <a:r>
                        <a:rPr lang="en-US" altLang="zh-CN" dirty="0" smtClean="0"/>
                        <a:t>/</a:t>
                      </a:r>
                      <a:r>
                        <a:rPr lang="zh-CN" altLang="en-US" dirty="0" smtClean="0"/>
                        <a:t>股本</a:t>
                      </a:r>
                      <a:r>
                        <a:rPr lang="zh-CN" altLang="en-US" dirty="0" smtClean="0">
                          <a:latin typeface="Calibri"/>
                        </a:rPr>
                        <a:t>≥</a:t>
                      </a:r>
                      <a:r>
                        <a:rPr lang="en-US" altLang="zh-CN" dirty="0" smtClean="0">
                          <a:latin typeface="Calibri"/>
                        </a:rPr>
                        <a:t>200</a:t>
                      </a:r>
                      <a:r>
                        <a:rPr lang="zh-CN" altLang="en-US" dirty="0" smtClean="0">
                          <a:latin typeface="Calibri"/>
                        </a:rPr>
                        <a:t>万元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/>
                        <a:t>证券资产</a:t>
                      </a:r>
                      <a:r>
                        <a:rPr lang="zh-CN" altLang="en-US" dirty="0" smtClean="0">
                          <a:latin typeface="Calibri"/>
                        </a:rPr>
                        <a:t>≥</a:t>
                      </a:r>
                      <a:r>
                        <a:rPr lang="en-US" altLang="zh-CN" dirty="0" smtClean="0">
                          <a:latin typeface="Calibri"/>
                        </a:rPr>
                        <a:t>200</a:t>
                      </a:r>
                      <a:r>
                        <a:rPr lang="zh-CN" altLang="en-US" dirty="0" smtClean="0">
                          <a:latin typeface="Calibri"/>
                        </a:rPr>
                        <a:t>万元，且具备</a:t>
                      </a:r>
                      <a:r>
                        <a:rPr lang="en-US" altLang="zh-CN" dirty="0" smtClean="0">
                          <a:latin typeface="Calibri"/>
                        </a:rPr>
                        <a:t>2</a:t>
                      </a:r>
                      <a:r>
                        <a:rPr lang="zh-CN" altLang="en-US" dirty="0" smtClean="0">
                          <a:latin typeface="Calibri"/>
                        </a:rPr>
                        <a:t>年以上相应的投资</a:t>
                      </a:r>
                      <a:r>
                        <a:rPr lang="en-US" altLang="zh-CN" dirty="0" smtClean="0">
                          <a:latin typeface="Calibri"/>
                        </a:rPr>
                        <a:t>/</a:t>
                      </a:r>
                      <a:r>
                        <a:rPr lang="zh-CN" altLang="en-US" dirty="0" smtClean="0">
                          <a:latin typeface="Calibri"/>
                        </a:rPr>
                        <a:t>工作</a:t>
                      </a:r>
                      <a:r>
                        <a:rPr lang="en-US" altLang="zh-CN" dirty="0" smtClean="0">
                          <a:latin typeface="Calibri"/>
                        </a:rPr>
                        <a:t>/</a:t>
                      </a:r>
                      <a:r>
                        <a:rPr lang="zh-CN" altLang="en-US" dirty="0" smtClean="0">
                          <a:latin typeface="Calibri"/>
                        </a:rPr>
                        <a:t>任职经历</a:t>
                      </a:r>
                      <a:endParaRPr lang="zh-CN" altLang="en-US" dirty="0"/>
                    </a:p>
                  </a:txBody>
                  <a:tcPr/>
                </a:tc>
              </a:tr>
              <a:tr h="1008112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/>
                        <a:t>创新层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/>
                        <a:t>实缴出资总额</a:t>
                      </a:r>
                      <a:r>
                        <a:rPr lang="zh-CN" altLang="en-US" dirty="0" smtClean="0">
                          <a:latin typeface="Calibri"/>
                        </a:rPr>
                        <a:t>≥</a:t>
                      </a:r>
                      <a:r>
                        <a:rPr lang="en-US" altLang="zh-CN" dirty="0" smtClean="0">
                          <a:latin typeface="Calibri"/>
                        </a:rPr>
                        <a:t>150</a:t>
                      </a:r>
                      <a:r>
                        <a:rPr lang="zh-CN" altLang="en-US" dirty="0" smtClean="0">
                          <a:latin typeface="Calibri"/>
                        </a:rPr>
                        <a:t>万元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/>
                        <a:t>实收资本</a:t>
                      </a:r>
                      <a:r>
                        <a:rPr lang="en-US" altLang="zh-CN" dirty="0" smtClean="0"/>
                        <a:t>/</a:t>
                      </a:r>
                      <a:r>
                        <a:rPr lang="zh-CN" altLang="en-US" dirty="0" smtClean="0"/>
                        <a:t>股本</a:t>
                      </a:r>
                      <a:r>
                        <a:rPr lang="zh-CN" altLang="en-US" dirty="0" smtClean="0">
                          <a:latin typeface="Calibri"/>
                        </a:rPr>
                        <a:t>≥</a:t>
                      </a:r>
                      <a:r>
                        <a:rPr lang="en-US" altLang="zh-CN" dirty="0" smtClean="0">
                          <a:latin typeface="Calibri"/>
                        </a:rPr>
                        <a:t>150</a:t>
                      </a:r>
                      <a:r>
                        <a:rPr lang="zh-CN" altLang="en-US" dirty="0" smtClean="0">
                          <a:latin typeface="Calibri"/>
                        </a:rPr>
                        <a:t>万元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/>
                        <a:t>证券资产</a:t>
                      </a:r>
                      <a:r>
                        <a:rPr lang="zh-CN" altLang="en-US" dirty="0" smtClean="0">
                          <a:latin typeface="Calibri"/>
                        </a:rPr>
                        <a:t>≥</a:t>
                      </a:r>
                      <a:r>
                        <a:rPr lang="en-US" altLang="zh-CN" dirty="0" smtClean="0">
                          <a:latin typeface="Calibri"/>
                        </a:rPr>
                        <a:t>150</a:t>
                      </a:r>
                      <a:r>
                        <a:rPr lang="zh-CN" altLang="en-US" dirty="0" smtClean="0">
                          <a:latin typeface="Calibri"/>
                        </a:rPr>
                        <a:t>万元，且具备</a:t>
                      </a:r>
                      <a:r>
                        <a:rPr lang="en-US" altLang="zh-CN" dirty="0" smtClean="0">
                          <a:latin typeface="Calibri"/>
                        </a:rPr>
                        <a:t>2</a:t>
                      </a:r>
                      <a:r>
                        <a:rPr lang="zh-CN" altLang="en-US" dirty="0" smtClean="0">
                          <a:latin typeface="Calibri"/>
                        </a:rPr>
                        <a:t>年以上相应的投资</a:t>
                      </a:r>
                      <a:r>
                        <a:rPr lang="en-US" altLang="zh-CN" dirty="0" smtClean="0">
                          <a:latin typeface="Calibri"/>
                        </a:rPr>
                        <a:t>/</a:t>
                      </a:r>
                      <a:r>
                        <a:rPr lang="zh-CN" altLang="en-US" dirty="0" smtClean="0">
                          <a:latin typeface="Calibri"/>
                        </a:rPr>
                        <a:t>工作</a:t>
                      </a:r>
                      <a:r>
                        <a:rPr lang="en-US" altLang="zh-CN" dirty="0" smtClean="0">
                          <a:latin typeface="Calibri"/>
                        </a:rPr>
                        <a:t>/</a:t>
                      </a:r>
                      <a:r>
                        <a:rPr lang="zh-CN" altLang="en-US" dirty="0" smtClean="0">
                          <a:latin typeface="Calibri"/>
                        </a:rPr>
                        <a:t>任职经历</a:t>
                      </a:r>
                      <a:endParaRPr lang="zh-CN" altLang="en-US" dirty="0"/>
                    </a:p>
                  </a:txBody>
                  <a:tcPr/>
                </a:tc>
              </a:tr>
              <a:tr h="1008112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/>
                        <a:t>精选层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/>
                        <a:t>实缴出资总额</a:t>
                      </a:r>
                      <a:r>
                        <a:rPr lang="zh-CN" altLang="en-US" dirty="0" smtClean="0">
                          <a:latin typeface="Calibri"/>
                        </a:rPr>
                        <a:t>≥</a:t>
                      </a:r>
                      <a:r>
                        <a:rPr lang="en-US" altLang="zh-CN" dirty="0" smtClean="0">
                          <a:latin typeface="Calibri"/>
                        </a:rPr>
                        <a:t>100</a:t>
                      </a:r>
                      <a:r>
                        <a:rPr lang="zh-CN" altLang="en-US" dirty="0" smtClean="0">
                          <a:latin typeface="Calibri"/>
                        </a:rPr>
                        <a:t>万元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/>
                        <a:t>实收资本</a:t>
                      </a:r>
                      <a:r>
                        <a:rPr lang="en-US" altLang="zh-CN" dirty="0" smtClean="0"/>
                        <a:t>/</a:t>
                      </a:r>
                      <a:r>
                        <a:rPr lang="zh-CN" altLang="en-US" dirty="0" smtClean="0"/>
                        <a:t>股本</a:t>
                      </a:r>
                      <a:r>
                        <a:rPr lang="zh-CN" altLang="en-US" dirty="0" smtClean="0">
                          <a:latin typeface="Calibri"/>
                        </a:rPr>
                        <a:t>≥</a:t>
                      </a:r>
                      <a:r>
                        <a:rPr lang="en-US" altLang="zh-CN" dirty="0" smtClean="0">
                          <a:latin typeface="Calibri"/>
                        </a:rPr>
                        <a:t>100</a:t>
                      </a:r>
                      <a:r>
                        <a:rPr lang="zh-CN" altLang="en-US" dirty="0" smtClean="0">
                          <a:latin typeface="Calibri"/>
                        </a:rPr>
                        <a:t>万元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/>
                        <a:t>证券资产</a:t>
                      </a:r>
                      <a:r>
                        <a:rPr lang="zh-CN" altLang="en-US" dirty="0" smtClean="0">
                          <a:latin typeface="Calibri"/>
                        </a:rPr>
                        <a:t>≥</a:t>
                      </a:r>
                      <a:r>
                        <a:rPr lang="en-US" altLang="zh-CN" dirty="0" smtClean="0">
                          <a:latin typeface="Calibri"/>
                        </a:rPr>
                        <a:t>100</a:t>
                      </a:r>
                      <a:r>
                        <a:rPr lang="zh-CN" altLang="en-US" dirty="0" smtClean="0">
                          <a:latin typeface="Calibri"/>
                        </a:rPr>
                        <a:t>万元，且具备</a:t>
                      </a:r>
                      <a:r>
                        <a:rPr lang="en-US" altLang="zh-CN" dirty="0" smtClean="0">
                          <a:latin typeface="Calibri"/>
                        </a:rPr>
                        <a:t>2</a:t>
                      </a:r>
                      <a:r>
                        <a:rPr lang="zh-CN" altLang="en-US" dirty="0" smtClean="0">
                          <a:latin typeface="Calibri"/>
                        </a:rPr>
                        <a:t>年以上相应的投资</a:t>
                      </a:r>
                      <a:r>
                        <a:rPr lang="en-US" altLang="zh-CN" dirty="0" smtClean="0">
                          <a:latin typeface="Calibri"/>
                        </a:rPr>
                        <a:t>/</a:t>
                      </a:r>
                      <a:r>
                        <a:rPr lang="zh-CN" altLang="en-US" dirty="0" smtClean="0">
                          <a:latin typeface="Calibri"/>
                        </a:rPr>
                        <a:t>工作</a:t>
                      </a:r>
                      <a:r>
                        <a:rPr lang="en-US" altLang="zh-CN" dirty="0" smtClean="0">
                          <a:latin typeface="Calibri"/>
                        </a:rPr>
                        <a:t>/</a:t>
                      </a:r>
                      <a:r>
                        <a:rPr lang="zh-CN" altLang="en-US" dirty="0" smtClean="0">
                          <a:latin typeface="Calibri"/>
                        </a:rPr>
                        <a:t>任职经历</a:t>
                      </a:r>
                      <a:endParaRPr lang="zh-CN" alt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15396884"/>
      </p:ext>
    </p:extLst>
  </p:cSld>
  <p:clrMapOvr>
    <a:masterClrMapping/>
  </p:clrMapOvr>
  <p:transition spd="med"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E:\新三板投资者教育\新三板投资者教育\1\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7" y="195486"/>
            <a:ext cx="7128792" cy="43645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484993"/>
      </p:ext>
    </p:extLst>
  </p:cSld>
  <p:clrMapOvr>
    <a:masterClrMapping/>
  </p:clrMapOvr>
  <p:transition spd="med">
    <p:wipe dir="r"/>
  </p:transition>
</p:sld>
</file>

<file path=ppt/theme/theme1.xml><?xml version="1.0" encoding="utf-8"?>
<a:theme xmlns:a="http://schemas.openxmlformats.org/drawingml/2006/main" name="框架1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FDEF3"/>
      </a:accent1>
      <a:accent2>
        <a:srgbClr val="333399"/>
      </a:accent2>
      <a:accent3>
        <a:srgbClr val="FFFFFF"/>
      </a:accent3>
      <a:accent4>
        <a:srgbClr val="000000"/>
      </a:accent4>
      <a:accent5>
        <a:srgbClr val="E4ECF8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4ECF8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9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框架1</Template>
  <TotalTime>2109</TotalTime>
  <Pages>0</Pages>
  <Words>316</Words>
  <Characters>0</Characters>
  <Application>Microsoft Office PowerPoint</Application>
  <DocSecurity>0</DocSecurity>
  <PresentationFormat>全屏显示(16:9)</PresentationFormat>
  <Lines>0</Lines>
  <Paragraphs>27</Paragraphs>
  <Slides>15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16" baseType="lpstr">
      <vt:lpstr>框架1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李晓烨</dc:creator>
  <cp:lastModifiedBy>YFQ</cp:lastModifiedBy>
  <cp:revision>174</cp:revision>
  <cp:lastPrinted>2015-12-15T03:32:46Z</cp:lastPrinted>
  <dcterms:created xsi:type="dcterms:W3CDTF">2015-03-19T05:51:16Z</dcterms:created>
  <dcterms:modified xsi:type="dcterms:W3CDTF">2020-03-25T06:49:13Z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2052-9.1.0.4180</vt:lpwstr>
  </property>
</Properties>
</file>